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kv" ContentType="video/unknown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13"/>
  </p:notesMasterIdLst>
  <p:sldIdLst>
    <p:sldId id="308" r:id="rId2"/>
    <p:sldId id="1003" r:id="rId3"/>
    <p:sldId id="1576" r:id="rId4"/>
    <p:sldId id="1568" r:id="rId5"/>
    <p:sldId id="1571" r:id="rId6"/>
    <p:sldId id="1572" r:id="rId7"/>
    <p:sldId id="1577" r:id="rId8"/>
    <p:sldId id="1573" r:id="rId9"/>
    <p:sldId id="1574" r:id="rId10"/>
    <p:sldId id="1575" r:id="rId11"/>
    <p:sldId id="1567" r:id="rId1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308"/>
            <p14:sldId id="1003"/>
            <p14:sldId id="1576"/>
            <p14:sldId id="1568"/>
            <p14:sldId id="1571"/>
            <p14:sldId id="1572"/>
            <p14:sldId id="1577"/>
            <p14:sldId id="1573"/>
            <p14:sldId id="1574"/>
            <p14:sldId id="1575"/>
            <p14:sldId id="15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賢恩 彭" initials="賢恩" lastIdx="1" clrIdx="1">
    <p:extLst>
      <p:ext uri="{19B8F6BF-5375-455C-9EA6-DF929625EA0E}">
        <p15:presenceInfo xmlns:p15="http://schemas.microsoft.com/office/powerpoint/2012/main" userId="ca0f6144a0ccdee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404"/>
    <a:srgbClr val="F3F3F2"/>
    <a:srgbClr val="7788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6" autoAdjust="0"/>
    <p:restoredTop sz="97473" autoAdjust="0"/>
  </p:normalViewPr>
  <p:slideViewPr>
    <p:cSldViewPr snapToGrid="0">
      <p:cViewPr varScale="1">
        <p:scale>
          <a:sx n="161" d="100"/>
          <a:sy n="161" d="100"/>
        </p:scale>
        <p:origin x="508" y="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AF3DA-4A3E-46A7-8AD5-620693F12D4C}" type="datetimeFigureOut">
              <a:rPr lang="zh-TW" altLang="en-US" smtClean="0"/>
              <a:t>2025/1/20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5BF09-984D-4DF4-B9EE-DC57194B7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9817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首先介紹目錄的部分</a:t>
            </a:r>
            <a:endParaRPr lang="en-US" altLang="zh-TW" dirty="0"/>
          </a:p>
          <a:p>
            <a:r>
              <a:rPr lang="zh-TW" altLang="en-US" dirty="0"/>
              <a:t>目錄包括</a:t>
            </a:r>
            <a:endParaRPr lang="en-US" altLang="zh-TW" dirty="0"/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緒論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基本理論介紹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研究方法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實驗結果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結論與未來展望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緒論包括研究背景 動機及目的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基本理論將會介紹本文所使用到的基本技術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研究方法會介紹本文硬體架構及軟體架構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再來會介紹本文的實驗結果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最後是結論與未來展望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endParaRPr lang="en-US" altLang="zh-TW" sz="1100" dirty="0">
              <a:solidFill>
                <a:prstClr val="black"/>
              </a:solidFill>
              <a:latin typeface="微軟正黑體" panose="020B0604030504040204" pitchFamily="34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5BF09-984D-4DF4-B9EE-DC57194B7229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2922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>
            <a:normAutofit/>
          </a:bodyPr>
          <a:lstStyle>
            <a:lvl1pPr>
              <a:defRPr sz="5400">
                <a:latin typeface="+mj-lt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  <a:ea typeface="+mn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  <a:ea typeface="+mn-ea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  <a:ea typeface="+mn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>
                <a:latin typeface="+mn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2026"/>
            <a:ext cx="12192000" cy="30539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94760"/>
            <a:ext cx="11711939" cy="953500"/>
          </a:xfrm>
        </p:spPr>
        <p:txBody>
          <a:bodyPr anchor="b">
            <a:normAutofit/>
          </a:bodyPr>
          <a:lstStyle>
            <a:lvl1pPr>
              <a:defRPr sz="5400">
                <a:latin typeface="+mj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  <a:ea typeface="+mj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7184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j-lt"/>
                <a:ea typeface="+mj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j-lt"/>
              <a:ea typeface="+mj-ea"/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2025/1/20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j-lt"/>
                <a:ea typeface="+mj-ea"/>
              </a:defRPr>
            </a:lvl1pPr>
            <a:lvl2pPr>
              <a:defRPr lang="zh-TW" altLang="en-US" smtClean="0">
                <a:latin typeface="+mj-lt"/>
                <a:ea typeface="+mj-ea"/>
              </a:defRPr>
            </a:lvl2pPr>
            <a:lvl3pPr>
              <a:defRPr lang="zh-TW" altLang="en-US" smtClean="0">
                <a:latin typeface="+mj-lt"/>
                <a:ea typeface="+mj-ea"/>
              </a:defRPr>
            </a:lvl3pPr>
            <a:lvl4pPr>
              <a:defRPr lang="zh-TW" altLang="en-US" smtClean="0">
                <a:latin typeface="+mj-lt"/>
                <a:ea typeface="+mj-ea"/>
              </a:defRPr>
            </a:lvl4pPr>
            <a:lvl5pPr>
              <a:defRPr lang="en-US" dirty="0">
                <a:latin typeface="+mj-lt"/>
                <a:ea typeface="+mj-ea"/>
              </a:defRPr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j-lt"/>
                <a:ea typeface="+mj-ea"/>
              </a:defRPr>
            </a:lvl1pPr>
            <a:lvl2pPr>
              <a:defRPr lang="zh-TW" altLang="en-US" smtClean="0">
                <a:latin typeface="+mj-lt"/>
                <a:ea typeface="+mj-ea"/>
              </a:defRPr>
            </a:lvl2pPr>
            <a:lvl3pPr>
              <a:defRPr lang="zh-TW" altLang="en-US" smtClean="0">
                <a:latin typeface="+mj-lt"/>
                <a:ea typeface="+mj-ea"/>
              </a:defRPr>
            </a:lvl3pPr>
            <a:lvl4pPr>
              <a:defRPr lang="zh-TW" altLang="en-US" smtClean="0">
                <a:latin typeface="+mj-lt"/>
                <a:ea typeface="+mj-ea"/>
              </a:defRPr>
            </a:lvl4pPr>
            <a:lvl5pPr>
              <a:defRPr lang="en-US" dirty="0">
                <a:latin typeface="+mj-lt"/>
                <a:ea typeface="+mj-ea"/>
              </a:defRPr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+mj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n-lt"/>
                <a:ea typeface="+mn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n-lt"/>
              <a:ea typeface="+mn-ea"/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  <a:ea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n-lt"/>
                <a:ea typeface="+mn-ea"/>
              </a:defRPr>
            </a:lvl1pPr>
            <a:lvl2pPr>
              <a:defRPr lang="zh-TW" altLang="en-US" smtClean="0">
                <a:latin typeface="+mn-lt"/>
                <a:ea typeface="+mn-ea"/>
              </a:defRPr>
            </a:lvl2pPr>
            <a:lvl3pPr>
              <a:defRPr lang="zh-TW" altLang="en-US" smtClean="0">
                <a:latin typeface="+mn-lt"/>
                <a:ea typeface="+mn-ea"/>
              </a:defRPr>
            </a:lvl3pPr>
            <a:lvl4pPr>
              <a:defRPr lang="zh-TW" altLang="en-US" smtClean="0">
                <a:latin typeface="+mn-lt"/>
                <a:ea typeface="+mn-ea"/>
              </a:defRPr>
            </a:lvl4pPr>
            <a:lvl5pPr>
              <a:defRPr lang="en-US" dirty="0">
                <a:latin typeface="+mn-lt"/>
                <a:ea typeface="+mn-ea"/>
              </a:defRPr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  <a:ea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n-lt"/>
                <a:ea typeface="+mn-ea"/>
              </a:defRPr>
            </a:lvl1pPr>
            <a:lvl2pPr>
              <a:defRPr lang="zh-TW" altLang="en-US" smtClean="0">
                <a:latin typeface="+mn-lt"/>
                <a:ea typeface="+mn-ea"/>
              </a:defRPr>
            </a:lvl2pPr>
            <a:lvl3pPr>
              <a:defRPr lang="zh-TW" altLang="en-US" smtClean="0">
                <a:latin typeface="+mn-lt"/>
                <a:ea typeface="+mn-ea"/>
              </a:defRPr>
            </a:lvl3pPr>
            <a:lvl4pPr>
              <a:defRPr lang="zh-TW" altLang="en-US" smtClean="0">
                <a:latin typeface="+mn-lt"/>
                <a:ea typeface="+mn-ea"/>
              </a:defRPr>
            </a:lvl4pPr>
            <a:lvl5pPr>
              <a:defRPr lang="en-US" dirty="0">
                <a:latin typeface="+mn-lt"/>
                <a:ea typeface="+mn-ea"/>
              </a:defRPr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n-lt"/>
                <a:ea typeface="+mj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n-lt"/>
              <a:ea typeface="+mj-ea"/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n-lt"/>
                <a:ea typeface="+mj-ea"/>
              </a:defRPr>
            </a:lvl1pPr>
            <a:lvl2pPr>
              <a:defRPr>
                <a:latin typeface="+mn-lt"/>
                <a:ea typeface="+mj-ea"/>
              </a:defRPr>
            </a:lvl2pPr>
            <a:lvl3pPr>
              <a:defRPr>
                <a:latin typeface="+mn-lt"/>
                <a:ea typeface="+mj-ea"/>
              </a:defRPr>
            </a:lvl3pPr>
            <a:lvl4pPr>
              <a:defRPr>
                <a:latin typeface="+mn-lt"/>
                <a:ea typeface="+mj-ea"/>
              </a:defRPr>
            </a:lvl4pPr>
            <a:lvl5pPr>
              <a:defRPr>
                <a:latin typeface="+mn-lt"/>
                <a:ea typeface="+mj-ea"/>
              </a:defRPr>
            </a:lvl5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2025/1/20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n-ea"/>
                <a:ea typeface="+mn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n-ea"/>
              <a:ea typeface="+mn-ea"/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+mn-ea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+mj-lt"/>
                <a:ea typeface="標楷體" panose="03000509000000000000" pitchFamily="65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+mj-lt"/>
                <a:ea typeface="標楷體" panose="03000509000000000000" pitchFamily="65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+mj-lt"/>
                <a:ea typeface="標楷體" panose="03000509000000000000" pitchFamily="65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862299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fld id="{6E37DA1E-BFB7-4C32-8EF6-4305666AFE8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latin typeface="+mn-lt"/>
                  <a:ea typeface="+mj-ea"/>
                </a:endParaRPr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j-ea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+mn-lt"/>
                    <a:ea typeface="+mj-ea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lt"/>
                  <a:ea typeface="+mj-ea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+mn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6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5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6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7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8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19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70" r:id="rId2"/>
    <p:sldLayoutId id="2147483771" r:id="rId3"/>
    <p:sldLayoutId id="2147483769" r:id="rId4"/>
    <p:sldLayoutId id="2147483757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  <p:sldLayoutId id="2147483772" r:id="rId12"/>
    <p:sldLayoutId id="21474837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+mj-lt"/>
          <a:ea typeface="+mn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kv"/><Relationship Id="rId1" Type="http://schemas.microsoft.com/office/2007/relationships/media" Target="../media/media1.mkv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584" y="2420616"/>
            <a:ext cx="9398981" cy="797597"/>
          </a:xfrm>
        </p:spPr>
        <p:txBody>
          <a:bodyPr/>
          <a:lstStyle/>
          <a:p>
            <a:pPr algn="l"/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C#</a:t>
            </a:r>
            <a:r>
              <a:rPr lang="zh-TW" altLang="en-US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相機連線範例程式</a:t>
            </a:r>
            <a:endParaRPr lang="zh-TW" altLang="en-US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彭賢恩 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指導老師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吳先晃 教授</a:t>
            </a:r>
          </a:p>
        </p:txBody>
      </p:sp>
      <p:sp>
        <p:nvSpPr>
          <p:cNvPr id="5" name="內容版面配置區 3">
            <a:extLst>
              <a:ext uri="{FF2B5EF4-FFF2-40B4-BE49-F238E27FC236}">
                <a16:creationId xmlns:a16="http://schemas.microsoft.com/office/drawing/2014/main" id="{D1B37E73-4908-488C-9FD0-72786B380813}"/>
              </a:ext>
            </a:extLst>
          </p:cNvPr>
          <p:cNvSpPr txBox="1">
            <a:spLocks/>
          </p:cNvSpPr>
          <p:nvPr/>
        </p:nvSpPr>
        <p:spPr>
          <a:xfrm>
            <a:off x="6096000" y="4437383"/>
            <a:ext cx="3333791" cy="357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1" lang="zh-TW" altLang="en-US" sz="20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編輯日期：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20250120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19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C334EE-3C14-4860-9D2C-4907D0300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99947"/>
            <a:ext cx="10972800" cy="703282"/>
          </a:xfrm>
        </p:spPr>
        <p:txBody>
          <a:bodyPr/>
          <a:lstStyle/>
          <a:p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目錄</a:t>
            </a:r>
            <a:endParaRPr lang="zh-TW" altLang="en-US" sz="3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內容版面配置區 1">
            <a:extLst>
              <a:ext uri="{FF2B5EF4-FFF2-40B4-BE49-F238E27FC236}">
                <a16:creationId xmlns:a16="http://schemas.microsoft.com/office/drawing/2014/main" id="{B9CC329E-955A-4F20-83C9-4CD64133B22A}"/>
              </a:ext>
            </a:extLst>
          </p:cNvPr>
          <p:cNvSpPr txBox="1">
            <a:spLocks/>
          </p:cNvSpPr>
          <p:nvPr/>
        </p:nvSpPr>
        <p:spPr>
          <a:xfrm>
            <a:off x="609600" y="1585317"/>
            <a:ext cx="109728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en-US" altLang="zh-TW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  <a:endParaRPr lang="en-US" altLang="zh-TW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endParaRPr lang="en-US" altLang="zh-TW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en-US" altLang="zh-TW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Demo</a:t>
            </a:r>
            <a:r>
              <a:rPr lang="zh-TW" altLang="en-US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影片</a:t>
            </a:r>
            <a:endParaRPr lang="en-US" altLang="zh-TW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kumimoji="0" lang="en-US" altLang="zh-TW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652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17F3A6B7-C682-4A0B-9221-6FDB0800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FD8D65B-A93A-4C1D-BBB2-A7D11D89863B}"/>
              </a:ext>
            </a:extLst>
          </p:cNvPr>
          <p:cNvSpPr/>
          <p:nvPr/>
        </p:nvSpPr>
        <p:spPr>
          <a:xfrm>
            <a:off x="745666" y="3624060"/>
            <a:ext cx="2120245" cy="421465"/>
          </a:xfrm>
          <a:prstGeom prst="rect">
            <a:avLst/>
          </a:prstGeom>
          <a:noFill/>
          <a:ln w="28575">
            <a:solidFill>
              <a:srgbClr val="0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7B4F6EC-70C9-4E29-8152-64CBC9CF3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56" y="4265384"/>
            <a:ext cx="11822175" cy="31436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C29CE371-6E9E-4CFF-A0E4-759A4B9EBE91}"/>
              </a:ext>
            </a:extLst>
          </p:cNvPr>
          <p:cNvSpPr/>
          <p:nvPr/>
        </p:nvSpPr>
        <p:spPr>
          <a:xfrm>
            <a:off x="745667" y="4925926"/>
            <a:ext cx="2120244" cy="421465"/>
          </a:xfrm>
          <a:prstGeom prst="rect">
            <a:avLst/>
          </a:prstGeom>
          <a:noFill/>
          <a:ln w="28575">
            <a:solidFill>
              <a:srgbClr val="0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1C6C7C21-AB24-4223-99F6-1A6AF211C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76" y="5641605"/>
            <a:ext cx="11631648" cy="247685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82D4FBEF-F7D6-4A07-8406-F7A42E18E432}"/>
              </a:ext>
            </a:extLst>
          </p:cNvPr>
          <p:cNvSpPr txBox="1"/>
          <p:nvPr/>
        </p:nvSpPr>
        <p:spPr>
          <a:xfrm>
            <a:off x="745666" y="241840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/>
              <a:t>http://140.125.21.72:8418/Jeff/Camera_connect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ED6DBB6-24D1-4619-9542-8291991A715F}"/>
              </a:ext>
            </a:extLst>
          </p:cNvPr>
          <p:cNvSpPr/>
          <p:nvPr/>
        </p:nvSpPr>
        <p:spPr>
          <a:xfrm>
            <a:off x="881732" y="1941520"/>
            <a:ext cx="2120244" cy="421465"/>
          </a:xfrm>
          <a:prstGeom prst="rect">
            <a:avLst/>
          </a:prstGeom>
          <a:noFill/>
          <a:ln w="28575">
            <a:solidFill>
              <a:srgbClr val="0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我的</a:t>
            </a:r>
            <a:r>
              <a:rPr lang="en-US" altLang="zh-TW" dirty="0" err="1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Gitea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網址</a:t>
            </a:r>
          </a:p>
        </p:txBody>
      </p:sp>
    </p:spTree>
    <p:extLst>
      <p:ext uri="{BB962C8B-B14F-4D97-AF65-F5344CB8AC3E}">
        <p14:creationId xmlns:p14="http://schemas.microsoft.com/office/powerpoint/2010/main" val="2221181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1FC4F5-CCE9-4880-9BBB-A713175B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使用說明</a:t>
            </a: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13505252-4744-4DA7-A68E-959EF346F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283" y="1417638"/>
            <a:ext cx="6865469" cy="5247292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874F3DD9-F0B7-4708-91B2-4D2643E70DB8}"/>
              </a:ext>
            </a:extLst>
          </p:cNvPr>
          <p:cNvSpPr/>
          <p:nvPr/>
        </p:nvSpPr>
        <p:spPr>
          <a:xfrm>
            <a:off x="5884643" y="1823701"/>
            <a:ext cx="817000" cy="4365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BF7DD81E-FFED-4654-ABC0-6A9F58EFF961}"/>
              </a:ext>
            </a:extLst>
          </p:cNvPr>
          <p:cNvSpPr txBox="1"/>
          <p:nvPr/>
        </p:nvSpPr>
        <p:spPr>
          <a:xfrm>
            <a:off x="5884643" y="1367330"/>
            <a:ext cx="2129641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還是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9DE0C677-72CA-43FE-8193-0DC2B25F4CB8}"/>
              </a:ext>
            </a:extLst>
          </p:cNvPr>
          <p:cNvSpPr txBox="1">
            <a:spLocks/>
          </p:cNvSpPr>
          <p:nvPr/>
        </p:nvSpPr>
        <p:spPr>
          <a:xfrm>
            <a:off x="1" y="1866783"/>
            <a:ext cx="4037612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的話則可以直接連線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的話則需要輸入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相機的序號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序號可在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SDK(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peak)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上看到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C7A9863-4BDB-4154-A4C9-EE23507CEF4C}"/>
              </a:ext>
            </a:extLst>
          </p:cNvPr>
          <p:cNvSpPr/>
          <p:nvPr/>
        </p:nvSpPr>
        <p:spPr>
          <a:xfrm>
            <a:off x="4553045" y="1805336"/>
            <a:ext cx="620638" cy="4074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24A042F8-69C9-4269-8AB0-B8014083499E}"/>
              </a:ext>
            </a:extLst>
          </p:cNvPr>
          <p:cNvSpPr txBox="1"/>
          <p:nvPr/>
        </p:nvSpPr>
        <p:spPr>
          <a:xfrm>
            <a:off x="4259283" y="1367330"/>
            <a:ext cx="120180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相機連線</a:t>
            </a: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7ED53D3E-7210-4282-8957-A1ABEBDB6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81" y="3570514"/>
            <a:ext cx="3867868" cy="2724294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70BB3C17-7152-43F6-AA9B-46DC6DBB3014}"/>
              </a:ext>
            </a:extLst>
          </p:cNvPr>
          <p:cNvSpPr/>
          <p:nvPr/>
        </p:nvSpPr>
        <p:spPr>
          <a:xfrm>
            <a:off x="1115138" y="3996333"/>
            <a:ext cx="444488" cy="1719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19BE7F38-73B6-4EF0-AFF9-D4EC57A02AF2}"/>
              </a:ext>
            </a:extLst>
          </p:cNvPr>
          <p:cNvGrpSpPr/>
          <p:nvPr/>
        </p:nvGrpSpPr>
        <p:grpSpPr>
          <a:xfrm>
            <a:off x="5909345" y="919852"/>
            <a:ext cx="373310" cy="360726"/>
            <a:chOff x="6544820" y="3345006"/>
            <a:chExt cx="373310" cy="360726"/>
          </a:xfrm>
        </p:grpSpPr>
        <p:sp>
          <p:nvSpPr>
            <p:cNvPr id="12" name="文字方塊 2">
              <a:extLst>
                <a:ext uri="{FF2B5EF4-FFF2-40B4-BE49-F238E27FC236}">
                  <a16:creationId xmlns:a16="http://schemas.microsoft.com/office/drawing/2014/main" id="{EBEC2A68-7469-4FF8-AD25-79544A7586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13" name="橢圓 12">
              <a:extLst>
                <a:ext uri="{FF2B5EF4-FFF2-40B4-BE49-F238E27FC236}">
                  <a16:creationId xmlns:a16="http://schemas.microsoft.com/office/drawing/2014/main" id="{FB1E1CF0-EAF7-4292-B89E-C3DBD5058C8E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CFFCAC74-C632-4951-8F04-5AF0AB8384F8}"/>
              </a:ext>
            </a:extLst>
          </p:cNvPr>
          <p:cNvGrpSpPr/>
          <p:nvPr/>
        </p:nvGrpSpPr>
        <p:grpSpPr>
          <a:xfrm>
            <a:off x="4259283" y="915213"/>
            <a:ext cx="373310" cy="360726"/>
            <a:chOff x="6544820" y="3345006"/>
            <a:chExt cx="373310" cy="360726"/>
          </a:xfrm>
        </p:grpSpPr>
        <p:sp>
          <p:nvSpPr>
            <p:cNvPr id="21" name="文字方塊 2">
              <a:extLst>
                <a:ext uri="{FF2B5EF4-FFF2-40B4-BE49-F238E27FC236}">
                  <a16:creationId xmlns:a16="http://schemas.microsoft.com/office/drawing/2014/main" id="{2E7D4415-7D07-4469-B847-C626C97AA5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4" name="橢圓 23">
              <a:extLst>
                <a:ext uri="{FF2B5EF4-FFF2-40B4-BE49-F238E27FC236}">
                  <a16:creationId xmlns:a16="http://schemas.microsoft.com/office/drawing/2014/main" id="{C89850A4-FC8B-49CB-8F3D-86B2F2B372F9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5757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84129A53-6C7E-4BCA-A652-E30C0FF55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(Basler)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0E97EDA-340E-4A6D-B0CB-8873DA056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628" y="1508165"/>
            <a:ext cx="6674434" cy="5132119"/>
          </a:xfrm>
          <a:prstGeom prst="rect">
            <a:avLst/>
          </a:prstGeom>
        </p:spPr>
      </p:pic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FF95743A-E2B0-4E92-B91F-B4D6FB39E332}"/>
              </a:ext>
            </a:extLst>
          </p:cNvPr>
          <p:cNvSpPr txBox="1">
            <a:spLocks/>
          </p:cNvSpPr>
          <p:nvPr/>
        </p:nvSpPr>
        <p:spPr>
          <a:xfrm>
            <a:off x="348343" y="1795531"/>
            <a:ext cx="4342409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連線到會顯示連線成功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就可以進行單張擷取跟連續取像了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7E60D7E-DA66-4581-B902-22AA71828264}"/>
              </a:ext>
            </a:extLst>
          </p:cNvPr>
          <p:cNvSpPr/>
          <p:nvPr/>
        </p:nvSpPr>
        <p:spPr>
          <a:xfrm>
            <a:off x="5281397" y="2252640"/>
            <a:ext cx="640431" cy="292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73B3C9CB-FF06-4D5F-8EA1-FE792C39B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43" y="3124923"/>
            <a:ext cx="4579984" cy="351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949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(IDS)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CBA0DB4-AA95-45E0-9D17-29D974FB6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661" y="1531916"/>
            <a:ext cx="6662521" cy="5088577"/>
          </a:xfrm>
          <a:prstGeom prst="rect">
            <a:avLst/>
          </a:prstGeom>
        </p:spPr>
      </p:pic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3" y="1795531"/>
            <a:ext cx="4342409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相機序號每台不一樣 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連線到會顯示連線成功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就可以進行單張擷取跟連續取像了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B2DF841-5E58-4B0F-8ADA-C4B30AC39FED}"/>
              </a:ext>
            </a:extLst>
          </p:cNvPr>
          <p:cNvSpPr/>
          <p:nvPr/>
        </p:nvSpPr>
        <p:spPr>
          <a:xfrm>
            <a:off x="9493179" y="1928048"/>
            <a:ext cx="771060" cy="2174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59048A2E-7139-4CF5-AFED-6EC0B997C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366" y="3352801"/>
            <a:ext cx="4237334" cy="326769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B52A3CA6-4910-4CEA-8555-3718CDB0038C}"/>
              </a:ext>
            </a:extLst>
          </p:cNvPr>
          <p:cNvSpPr/>
          <p:nvPr/>
        </p:nvSpPr>
        <p:spPr>
          <a:xfrm>
            <a:off x="4974618" y="2298162"/>
            <a:ext cx="495948" cy="2194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74752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129CCD9-43CB-432A-ADB4-580F033CB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7382" y="108714"/>
            <a:ext cx="6733309" cy="703282"/>
          </a:xfrm>
        </p:spPr>
        <p:txBody>
          <a:bodyPr/>
          <a:lstStyle/>
          <a:p>
            <a:r>
              <a:rPr lang="en-US" altLang="zh-TW" dirty="0">
                <a:latin typeface="+mn-lt"/>
              </a:rPr>
              <a:t>Demo</a:t>
            </a:r>
            <a:r>
              <a:rPr lang="zh-TW" altLang="en-US" dirty="0">
                <a:latin typeface="+mn-lt"/>
              </a:rPr>
              <a:t>影片</a:t>
            </a:r>
          </a:p>
        </p:txBody>
      </p:sp>
      <p:pic>
        <p:nvPicPr>
          <p:cNvPr id="3" name="2025-01-20 18-36-43">
            <a:hlinkClick r:id="" action="ppaction://media"/>
            <a:extLst>
              <a:ext uri="{FF2B5EF4-FFF2-40B4-BE49-F238E27FC236}">
                <a16:creationId xmlns:a16="http://schemas.microsoft.com/office/drawing/2014/main" id="{CBCACC1C-2D5A-4276-B4A3-8E9909DC4C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8250" y="811995"/>
            <a:ext cx="10653448" cy="599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51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3" y="1720321"/>
            <a:ext cx="6197190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如果是死在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檔的函式下的話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應該是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檔在搞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C#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砍掉右方兩個檔案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C:\Program Files\Basler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中搜尋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BEE32BC-AFBB-49A5-8DC7-B0A022879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2050" y="1104142"/>
            <a:ext cx="3524742" cy="554432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EDA11BEE-7F8A-42D1-ABCC-47519C3E2F7B}"/>
              </a:ext>
            </a:extLst>
          </p:cNvPr>
          <p:cNvSpPr/>
          <p:nvPr/>
        </p:nvSpPr>
        <p:spPr>
          <a:xfrm>
            <a:off x="9000353" y="3347149"/>
            <a:ext cx="1069922" cy="2669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5F1876F-AC6B-41D7-BEFE-F2C1F55C22E9}"/>
              </a:ext>
            </a:extLst>
          </p:cNvPr>
          <p:cNvSpPr/>
          <p:nvPr/>
        </p:nvSpPr>
        <p:spPr>
          <a:xfrm>
            <a:off x="8759459" y="4398115"/>
            <a:ext cx="1358317" cy="2669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3ABB6679-8064-440E-B9E4-E3AF11F9F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107" y="3511262"/>
            <a:ext cx="5783645" cy="2840217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F5FC4A95-C09D-40F5-92FC-9B4751F0A701}"/>
              </a:ext>
            </a:extLst>
          </p:cNvPr>
          <p:cNvSpPr/>
          <p:nvPr/>
        </p:nvSpPr>
        <p:spPr>
          <a:xfrm>
            <a:off x="1809843" y="5632106"/>
            <a:ext cx="1048152" cy="300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8916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481067A5-6774-4182-84C9-35862CF5D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內容版面配置區 1">
            <a:extLst>
              <a:ext uri="{FF2B5EF4-FFF2-40B4-BE49-F238E27FC236}">
                <a16:creationId xmlns:a16="http://schemas.microsoft.com/office/drawing/2014/main" id="{F395A9FE-07B6-4D89-91E4-63FEF1CCB2D2}"/>
              </a:ext>
            </a:extLst>
          </p:cNvPr>
          <p:cNvSpPr txBox="1">
            <a:spLocks/>
          </p:cNvSpPr>
          <p:nvPr/>
        </p:nvSpPr>
        <p:spPr>
          <a:xfrm>
            <a:off x="348342" y="1795531"/>
            <a:ext cx="7327075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複製一份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到專案資料夾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\libs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然後對相依性右鍵選擇新增專案參考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按下瀏覽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選擇剛剛複製的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選擇後按下確定即可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16A6886A-BFFA-4EDB-B8B2-B8267896BB0F}"/>
              </a:ext>
            </a:extLst>
          </p:cNvPr>
          <p:cNvGrpSpPr/>
          <p:nvPr/>
        </p:nvGrpSpPr>
        <p:grpSpPr>
          <a:xfrm>
            <a:off x="348342" y="3475510"/>
            <a:ext cx="2941835" cy="2759033"/>
            <a:chOff x="458612" y="2541320"/>
            <a:chExt cx="4563378" cy="4279816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7A13B031-4FC3-4C70-8D45-9927F987D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8612" y="2541320"/>
              <a:ext cx="4563378" cy="4279816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93B4745-A49C-49AD-896E-155A6EC4F0CE}"/>
                </a:ext>
              </a:extLst>
            </p:cNvPr>
            <p:cNvSpPr/>
            <p:nvPr/>
          </p:nvSpPr>
          <p:spPr>
            <a:xfrm>
              <a:off x="2497205" y="3796431"/>
              <a:ext cx="1108935" cy="24117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02DCD2E2-E050-4FCC-A9F3-9F6A3F490874}"/>
              </a:ext>
            </a:extLst>
          </p:cNvPr>
          <p:cNvGrpSpPr/>
          <p:nvPr/>
        </p:nvGrpSpPr>
        <p:grpSpPr>
          <a:xfrm>
            <a:off x="3420802" y="3351430"/>
            <a:ext cx="4627644" cy="2320934"/>
            <a:chOff x="3460387" y="3946565"/>
            <a:chExt cx="4627644" cy="2320934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5F9E0979-24FA-4ACC-8F2E-586DF17C0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0387" y="3946565"/>
              <a:ext cx="4627644" cy="2320933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795B7A3-C053-46AE-B4F2-DDAF5E977929}"/>
                </a:ext>
              </a:extLst>
            </p:cNvPr>
            <p:cNvSpPr/>
            <p:nvPr/>
          </p:nvSpPr>
          <p:spPr>
            <a:xfrm>
              <a:off x="6958940" y="6099957"/>
              <a:ext cx="407721" cy="16754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197AF3C8-829A-4200-BE1B-245A14A17EDB}"/>
              </a:ext>
            </a:extLst>
          </p:cNvPr>
          <p:cNvGrpSpPr/>
          <p:nvPr/>
        </p:nvGrpSpPr>
        <p:grpSpPr>
          <a:xfrm>
            <a:off x="3515558" y="5724202"/>
            <a:ext cx="4346373" cy="1086593"/>
            <a:chOff x="3503215" y="2755975"/>
            <a:chExt cx="4346373" cy="1086593"/>
          </a:xfrm>
        </p:grpSpPr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F24E70D9-547D-41A5-9FDC-8186C8189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03215" y="2755975"/>
              <a:ext cx="4346373" cy="1086593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0B971A4-5114-4DC0-A476-BD4053D2F797}"/>
                </a:ext>
              </a:extLst>
            </p:cNvPr>
            <p:cNvSpPr/>
            <p:nvPr/>
          </p:nvSpPr>
          <p:spPr>
            <a:xfrm>
              <a:off x="4300847" y="3307968"/>
              <a:ext cx="627413" cy="16754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18" name="圖片 17">
            <a:extLst>
              <a:ext uri="{FF2B5EF4-FFF2-40B4-BE49-F238E27FC236}">
                <a16:creationId xmlns:a16="http://schemas.microsoft.com/office/drawing/2014/main" id="{E2878250-E60E-49C2-8F85-F71603EB11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1576" y="3403268"/>
            <a:ext cx="4610424" cy="2320933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E85C61F3-376B-4467-863F-B19B7129DEF4}"/>
              </a:ext>
            </a:extLst>
          </p:cNvPr>
          <p:cNvSpPr/>
          <p:nvPr/>
        </p:nvSpPr>
        <p:spPr>
          <a:xfrm>
            <a:off x="8311332" y="4156450"/>
            <a:ext cx="555578" cy="1281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8738D95-3B3E-4936-96D0-CF0A5ACCD108}"/>
              </a:ext>
            </a:extLst>
          </p:cNvPr>
          <p:cNvSpPr/>
          <p:nvPr/>
        </p:nvSpPr>
        <p:spPr>
          <a:xfrm>
            <a:off x="11463646" y="5588593"/>
            <a:ext cx="372545" cy="1356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5A30B64D-3F52-432F-A860-8621D54B7471}"/>
              </a:ext>
            </a:extLst>
          </p:cNvPr>
          <p:cNvGrpSpPr/>
          <p:nvPr/>
        </p:nvGrpSpPr>
        <p:grpSpPr>
          <a:xfrm>
            <a:off x="372092" y="1517506"/>
            <a:ext cx="373310" cy="360726"/>
            <a:chOff x="6544820" y="3345006"/>
            <a:chExt cx="373310" cy="360726"/>
          </a:xfrm>
        </p:grpSpPr>
        <p:sp>
          <p:nvSpPr>
            <p:cNvPr id="22" name="文字方塊 2">
              <a:extLst>
                <a:ext uri="{FF2B5EF4-FFF2-40B4-BE49-F238E27FC236}">
                  <a16:creationId xmlns:a16="http://schemas.microsoft.com/office/drawing/2014/main" id="{CAC5BD5E-4BD3-4F1F-BCC2-3E3FA791B5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3" name="橢圓 22">
              <a:extLst>
                <a:ext uri="{FF2B5EF4-FFF2-40B4-BE49-F238E27FC236}">
                  <a16:creationId xmlns:a16="http://schemas.microsoft.com/office/drawing/2014/main" id="{B7160B7B-D499-4F23-8708-3D592753BBF6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79238CC-84BD-4A7E-90E1-479E46659748}"/>
              </a:ext>
            </a:extLst>
          </p:cNvPr>
          <p:cNvGrpSpPr/>
          <p:nvPr/>
        </p:nvGrpSpPr>
        <p:grpSpPr>
          <a:xfrm>
            <a:off x="2064326" y="3842568"/>
            <a:ext cx="373310" cy="360726"/>
            <a:chOff x="6544820" y="3345006"/>
            <a:chExt cx="373310" cy="360726"/>
          </a:xfrm>
        </p:grpSpPr>
        <p:sp>
          <p:nvSpPr>
            <p:cNvPr id="25" name="文字方塊 2">
              <a:extLst>
                <a:ext uri="{FF2B5EF4-FFF2-40B4-BE49-F238E27FC236}">
                  <a16:creationId xmlns:a16="http://schemas.microsoft.com/office/drawing/2014/main" id="{FD92CB84-5523-4885-819F-C71CBDF921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6" name="橢圓 25">
              <a:extLst>
                <a:ext uri="{FF2B5EF4-FFF2-40B4-BE49-F238E27FC236}">
                  <a16:creationId xmlns:a16="http://schemas.microsoft.com/office/drawing/2014/main" id="{C9D21E6E-8727-43FC-9BB0-5F13CE8E449A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5B2CBB9F-6983-4AF3-B0D1-28E88F3A5B0C}"/>
              </a:ext>
            </a:extLst>
          </p:cNvPr>
          <p:cNvGrpSpPr/>
          <p:nvPr/>
        </p:nvGrpSpPr>
        <p:grpSpPr>
          <a:xfrm>
            <a:off x="6945380" y="5073740"/>
            <a:ext cx="373310" cy="360726"/>
            <a:chOff x="6544820" y="3345006"/>
            <a:chExt cx="373310" cy="360726"/>
          </a:xfrm>
        </p:grpSpPr>
        <p:sp>
          <p:nvSpPr>
            <p:cNvPr id="28" name="文字方塊 2">
              <a:extLst>
                <a:ext uri="{FF2B5EF4-FFF2-40B4-BE49-F238E27FC236}">
                  <a16:creationId xmlns:a16="http://schemas.microsoft.com/office/drawing/2014/main" id="{1284B564-14DF-4FFC-9B44-580CF120B6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9" name="橢圓 28">
              <a:extLst>
                <a:ext uri="{FF2B5EF4-FFF2-40B4-BE49-F238E27FC236}">
                  <a16:creationId xmlns:a16="http://schemas.microsoft.com/office/drawing/2014/main" id="{F76A67E4-F466-44B4-A6AD-2568FFB2B0D3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83ED8FD2-4E9C-4D94-BFFE-C10E5742158E}"/>
              </a:ext>
            </a:extLst>
          </p:cNvPr>
          <p:cNvGrpSpPr/>
          <p:nvPr/>
        </p:nvGrpSpPr>
        <p:grpSpPr>
          <a:xfrm>
            <a:off x="4523116" y="5859236"/>
            <a:ext cx="373310" cy="360726"/>
            <a:chOff x="6544820" y="3345006"/>
            <a:chExt cx="373310" cy="360726"/>
          </a:xfrm>
        </p:grpSpPr>
        <p:sp>
          <p:nvSpPr>
            <p:cNvPr id="31" name="文字方塊 2">
              <a:extLst>
                <a:ext uri="{FF2B5EF4-FFF2-40B4-BE49-F238E27FC236}">
                  <a16:creationId xmlns:a16="http://schemas.microsoft.com/office/drawing/2014/main" id="{D0EBE1B1-0462-4F3A-8260-E7F1ADF781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4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32" name="橢圓 31">
              <a:extLst>
                <a:ext uri="{FF2B5EF4-FFF2-40B4-BE49-F238E27FC236}">
                  <a16:creationId xmlns:a16="http://schemas.microsoft.com/office/drawing/2014/main" id="{0C2CE13F-D5F5-47B0-8C2F-0FC2723EEB99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5BD077A7-052D-4450-94FB-38C7367F25B9}"/>
              </a:ext>
            </a:extLst>
          </p:cNvPr>
          <p:cNvGrpSpPr/>
          <p:nvPr/>
        </p:nvGrpSpPr>
        <p:grpSpPr>
          <a:xfrm>
            <a:off x="11368125" y="5093334"/>
            <a:ext cx="373310" cy="360726"/>
            <a:chOff x="6544820" y="3345006"/>
            <a:chExt cx="373310" cy="360726"/>
          </a:xfrm>
        </p:grpSpPr>
        <p:sp>
          <p:nvSpPr>
            <p:cNvPr id="34" name="文字方塊 2">
              <a:extLst>
                <a:ext uri="{FF2B5EF4-FFF2-40B4-BE49-F238E27FC236}">
                  <a16:creationId xmlns:a16="http://schemas.microsoft.com/office/drawing/2014/main" id="{5D4C469C-CC79-44B3-B082-43760B2C94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5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35" name="橢圓 34">
              <a:extLst>
                <a:ext uri="{FF2B5EF4-FFF2-40B4-BE49-F238E27FC236}">
                  <a16:creationId xmlns:a16="http://schemas.microsoft.com/office/drawing/2014/main" id="{FFF29CD2-A33B-4ECB-ADB9-0B4B2C5B162B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7527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1" y="1795531"/>
            <a:ext cx="10260281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程式死掉也可能是沒有用系統管理員執行的關係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\bin\x64\Debug\net8.0-windows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下對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Camera_connect.exe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按下右鍵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使用系統管理員執行 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也順便把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libs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裡的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取代掉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Debug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3FF5306A-2EFF-4D8F-965E-35BBCF222E23}"/>
              </a:ext>
            </a:extLst>
          </p:cNvPr>
          <p:cNvGrpSpPr/>
          <p:nvPr/>
        </p:nvGrpSpPr>
        <p:grpSpPr>
          <a:xfrm>
            <a:off x="510671" y="3499260"/>
            <a:ext cx="4703725" cy="3259777"/>
            <a:chOff x="538380" y="3538845"/>
            <a:chExt cx="4703725" cy="3259777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A0468EF4-D950-4177-84D3-396526F2F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8380" y="3538845"/>
              <a:ext cx="4703725" cy="3259777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08DF87F-8B07-4091-9ECA-720A8065E1CF}"/>
                </a:ext>
              </a:extLst>
            </p:cNvPr>
            <p:cNvSpPr/>
            <p:nvPr/>
          </p:nvSpPr>
          <p:spPr>
            <a:xfrm>
              <a:off x="609599" y="5007514"/>
              <a:ext cx="779813" cy="14241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777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162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自訂 1">
      <a:majorFont>
        <a:latin typeface="Times New Roman"/>
        <a:ea typeface="標楷體"/>
        <a:cs typeface=""/>
      </a:majorFont>
      <a:minorFont>
        <a:latin typeface="Times New Roman"/>
        <a:ea typeface="標楷體"/>
        <a:cs typeface="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35888</TotalTime>
  <Words>390</Words>
  <Application>Microsoft Office PowerPoint</Application>
  <PresentationFormat>寬螢幕</PresentationFormat>
  <Paragraphs>65</Paragraphs>
  <Slides>11</Slides>
  <Notes>1</Notes>
  <HiddenSlides>0</HiddenSlides>
  <MMClips>1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8" baseType="lpstr">
      <vt:lpstr>微軟正黑體</vt:lpstr>
      <vt:lpstr>標楷體</vt:lpstr>
      <vt:lpstr>Arial</vt:lpstr>
      <vt:lpstr>Calibri</vt:lpstr>
      <vt:lpstr>Times New Roman</vt:lpstr>
      <vt:lpstr>Wingdings</vt:lpstr>
      <vt:lpstr>Office Theme</vt:lpstr>
      <vt:lpstr>C#相機連線範例程式</vt:lpstr>
      <vt:lpstr>目錄</vt:lpstr>
      <vt:lpstr>SDK版本</vt:lpstr>
      <vt:lpstr>使用說明</vt:lpstr>
      <vt:lpstr>使用說明(Basler)</vt:lpstr>
      <vt:lpstr>使用說明(IDS)</vt:lpstr>
      <vt:lpstr>Demo影片</vt:lpstr>
      <vt:lpstr>程式死掉的情形</vt:lpstr>
      <vt:lpstr>程式死掉的情形</vt:lpstr>
      <vt:lpstr>程式死掉的情形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賢恩 彭</cp:lastModifiedBy>
  <cp:revision>2187</cp:revision>
  <dcterms:created xsi:type="dcterms:W3CDTF">2019-06-26T06:06:21Z</dcterms:created>
  <dcterms:modified xsi:type="dcterms:W3CDTF">2025-01-20T10:45:34Z</dcterms:modified>
</cp:coreProperties>
</file>